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56" r:id="rId2"/>
    <p:sldId id="257" r:id="rId3"/>
    <p:sldId id="258" r:id="rId4"/>
    <p:sldId id="260" r:id="rId5"/>
    <p:sldId id="259"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106D0F-25FD-4A40-ABA9-2858E32CAD0E}" v="17" dt="2023-03-30T12:11:54.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ilee Upadhayay" userId="556280587117f9d7" providerId="LiveId" clId="{F7106D0F-25FD-4A40-ABA9-2858E32CAD0E}"/>
    <pc:docChg chg="custSel modSld">
      <pc:chgData name="Shailee Upadhayay" userId="556280587117f9d7" providerId="LiveId" clId="{F7106D0F-25FD-4A40-ABA9-2858E32CAD0E}" dt="2023-03-30T12:11:54.393" v="22" actId="1076"/>
      <pc:docMkLst>
        <pc:docMk/>
      </pc:docMkLst>
      <pc:sldChg chg="addSp delSp modSp">
        <pc:chgData name="Shailee Upadhayay" userId="556280587117f9d7" providerId="LiveId" clId="{F7106D0F-25FD-4A40-ABA9-2858E32CAD0E}" dt="2023-03-30T12:11:54.393" v="22" actId="1076"/>
        <pc:sldMkLst>
          <pc:docMk/>
          <pc:sldMk cId="3429721684" sldId="256"/>
        </pc:sldMkLst>
        <pc:spChg chg="mod">
          <ac:chgData name="Shailee Upadhayay" userId="556280587117f9d7" providerId="LiveId" clId="{F7106D0F-25FD-4A40-ABA9-2858E32CAD0E}" dt="2023-03-30T12:11:15.644" v="16"/>
          <ac:spMkLst>
            <pc:docMk/>
            <pc:sldMk cId="3429721684" sldId="256"/>
            <ac:spMk id="3" creationId="{021B816B-3830-9422-822D-65EEC6A6442C}"/>
          </ac:spMkLst>
        </pc:spChg>
        <pc:picChg chg="add mod">
          <ac:chgData name="Shailee Upadhayay" userId="556280587117f9d7" providerId="LiveId" clId="{F7106D0F-25FD-4A40-ABA9-2858E32CAD0E}" dt="2023-03-30T12:11:54.393" v="22" actId="1076"/>
          <ac:picMkLst>
            <pc:docMk/>
            <pc:sldMk cId="3429721684" sldId="256"/>
            <ac:picMk id="4" creationId="{789C50AB-D725-6C5C-03CF-D3A7F538EBC2}"/>
          </ac:picMkLst>
        </pc:picChg>
        <pc:picChg chg="del mod">
          <ac:chgData name="Shailee Upadhayay" userId="556280587117f9d7" providerId="LiveId" clId="{F7106D0F-25FD-4A40-ABA9-2858E32CAD0E}" dt="2023-03-30T12:11:22.630" v="17" actId="478"/>
          <ac:picMkLst>
            <pc:docMk/>
            <pc:sldMk cId="3429721684" sldId="256"/>
            <ac:picMk id="1026" creationId="{4F939094-DA32-1EAA-C7DE-911C3077A602}"/>
          </ac:picMkLst>
        </pc:picChg>
      </pc:sldChg>
      <pc:sldChg chg="modSp">
        <pc:chgData name="Shailee Upadhayay" userId="556280587117f9d7" providerId="LiveId" clId="{F7106D0F-25FD-4A40-ABA9-2858E32CAD0E}" dt="2023-03-30T12:11:15.644" v="16"/>
        <pc:sldMkLst>
          <pc:docMk/>
          <pc:sldMk cId="2411709893" sldId="257"/>
        </pc:sldMkLst>
        <pc:spChg chg="mod">
          <ac:chgData name="Shailee Upadhayay" userId="556280587117f9d7" providerId="LiveId" clId="{F7106D0F-25FD-4A40-ABA9-2858E32CAD0E}" dt="2023-03-30T12:11:15.644" v="16"/>
          <ac:spMkLst>
            <pc:docMk/>
            <pc:sldMk cId="2411709893" sldId="257"/>
            <ac:spMk id="2" creationId="{7275F738-241B-A35E-D2CE-A74B50EC19B6}"/>
          </ac:spMkLst>
        </pc:spChg>
        <pc:spChg chg="mod">
          <ac:chgData name="Shailee Upadhayay" userId="556280587117f9d7" providerId="LiveId" clId="{F7106D0F-25FD-4A40-ABA9-2858E32CAD0E}" dt="2023-03-30T12:11:15.644" v="16"/>
          <ac:spMkLst>
            <pc:docMk/>
            <pc:sldMk cId="2411709893" sldId="257"/>
            <ac:spMk id="3" creationId="{80C114BE-86BD-AC6E-52A9-96F1F6996875}"/>
          </ac:spMkLst>
        </pc:spChg>
      </pc:sldChg>
      <pc:sldChg chg="modSp">
        <pc:chgData name="Shailee Upadhayay" userId="556280587117f9d7" providerId="LiveId" clId="{F7106D0F-25FD-4A40-ABA9-2858E32CAD0E}" dt="2023-03-30T12:11:15.644" v="16"/>
        <pc:sldMkLst>
          <pc:docMk/>
          <pc:sldMk cId="85485732" sldId="258"/>
        </pc:sldMkLst>
        <pc:spChg chg="mod">
          <ac:chgData name="Shailee Upadhayay" userId="556280587117f9d7" providerId="LiveId" clId="{F7106D0F-25FD-4A40-ABA9-2858E32CAD0E}" dt="2023-03-30T12:11:15.644" v="16"/>
          <ac:spMkLst>
            <pc:docMk/>
            <pc:sldMk cId="85485732" sldId="258"/>
            <ac:spMk id="2" creationId="{5C932D6C-82D5-50F5-C9DA-F46482972A1E}"/>
          </ac:spMkLst>
        </pc:spChg>
        <pc:spChg chg="mod">
          <ac:chgData name="Shailee Upadhayay" userId="556280587117f9d7" providerId="LiveId" clId="{F7106D0F-25FD-4A40-ABA9-2858E32CAD0E}" dt="2023-03-30T12:11:15.644" v="16"/>
          <ac:spMkLst>
            <pc:docMk/>
            <pc:sldMk cId="85485732" sldId="258"/>
            <ac:spMk id="3" creationId="{432BBD97-B6A4-924B-1722-CB01F98EA674}"/>
          </ac:spMkLst>
        </pc:spChg>
      </pc:sldChg>
      <pc:sldChg chg="modSp">
        <pc:chgData name="Shailee Upadhayay" userId="556280587117f9d7" providerId="LiveId" clId="{F7106D0F-25FD-4A40-ABA9-2858E32CAD0E}" dt="2023-03-30T12:11:15.644" v="16"/>
        <pc:sldMkLst>
          <pc:docMk/>
          <pc:sldMk cId="41903046" sldId="259"/>
        </pc:sldMkLst>
        <pc:spChg chg="mod">
          <ac:chgData name="Shailee Upadhayay" userId="556280587117f9d7" providerId="LiveId" clId="{F7106D0F-25FD-4A40-ABA9-2858E32CAD0E}" dt="2023-03-30T12:11:15.644" v="16"/>
          <ac:spMkLst>
            <pc:docMk/>
            <pc:sldMk cId="41903046" sldId="259"/>
            <ac:spMk id="2" creationId="{0DD579FE-91A8-9B96-390E-3FA7E181659A}"/>
          </ac:spMkLst>
        </pc:spChg>
        <pc:spChg chg="mod">
          <ac:chgData name="Shailee Upadhayay" userId="556280587117f9d7" providerId="LiveId" clId="{F7106D0F-25FD-4A40-ABA9-2858E32CAD0E}" dt="2023-03-30T12:11:15.644" v="16"/>
          <ac:spMkLst>
            <pc:docMk/>
            <pc:sldMk cId="41903046" sldId="259"/>
            <ac:spMk id="3" creationId="{389B4E95-47FF-CB5C-576B-7FBE52D3BD01}"/>
          </ac:spMkLst>
        </pc:spChg>
      </pc:sldChg>
      <pc:sldChg chg="modSp mod">
        <pc:chgData name="Shailee Upadhayay" userId="556280587117f9d7" providerId="LiveId" clId="{F7106D0F-25FD-4A40-ABA9-2858E32CAD0E}" dt="2023-03-30T12:11:15.644" v="16"/>
        <pc:sldMkLst>
          <pc:docMk/>
          <pc:sldMk cId="3274653313" sldId="260"/>
        </pc:sldMkLst>
        <pc:spChg chg="mod">
          <ac:chgData name="Shailee Upadhayay" userId="556280587117f9d7" providerId="LiveId" clId="{F7106D0F-25FD-4A40-ABA9-2858E32CAD0E}" dt="2023-03-30T12:11:15.644" v="16"/>
          <ac:spMkLst>
            <pc:docMk/>
            <pc:sldMk cId="3274653313" sldId="260"/>
            <ac:spMk id="2" creationId="{DEF7D516-F06E-849C-C43A-A72CBD06759A}"/>
          </ac:spMkLst>
        </pc:spChg>
        <pc:spChg chg="mod">
          <ac:chgData name="Shailee Upadhayay" userId="556280587117f9d7" providerId="LiveId" clId="{F7106D0F-25FD-4A40-ABA9-2858E32CAD0E}" dt="2023-03-30T12:11:15.644" v="16"/>
          <ac:spMkLst>
            <pc:docMk/>
            <pc:sldMk cId="3274653313" sldId="260"/>
            <ac:spMk id="3" creationId="{0EBFAC69-482D-3FB8-189F-775EE5D106F3}"/>
          </ac:spMkLst>
        </pc:spChg>
      </pc:sldChg>
      <pc:sldChg chg="modSp mod">
        <pc:chgData name="Shailee Upadhayay" userId="556280587117f9d7" providerId="LiveId" clId="{F7106D0F-25FD-4A40-ABA9-2858E32CAD0E}" dt="2023-03-30T12:11:15.644" v="16"/>
        <pc:sldMkLst>
          <pc:docMk/>
          <pc:sldMk cId="752255626" sldId="261"/>
        </pc:sldMkLst>
        <pc:spChg chg="mod">
          <ac:chgData name="Shailee Upadhayay" userId="556280587117f9d7" providerId="LiveId" clId="{F7106D0F-25FD-4A40-ABA9-2858E32CAD0E}" dt="2023-03-30T12:11:15.644" v="16"/>
          <ac:spMkLst>
            <pc:docMk/>
            <pc:sldMk cId="752255626" sldId="261"/>
            <ac:spMk id="2" creationId="{D387561F-FDC3-75EC-DB5E-E3B352E6E579}"/>
          </ac:spMkLst>
        </pc:spChg>
        <pc:spChg chg="mod">
          <ac:chgData name="Shailee Upadhayay" userId="556280587117f9d7" providerId="LiveId" clId="{F7106D0F-25FD-4A40-ABA9-2858E32CAD0E}" dt="2023-03-30T12:11:15.644" v="16"/>
          <ac:spMkLst>
            <pc:docMk/>
            <pc:sldMk cId="752255626" sldId="261"/>
            <ac:spMk id="3" creationId="{F4B3628D-37CC-345B-A12E-FBD59E53C2C7}"/>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A96D407A-B796-4750-95F3-8B8C48F2B0F0}" type="datetimeFigureOut">
              <a:rPr lang="en-IN" smtClean="0"/>
              <a:t>19-08-2023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58C6B1-3AD0-4FA7-8D0C-A8852B6DA897}" type="slidenum">
              <a:rPr lang="en-IN" smtClean="0"/>
              <a:t>‹#›</a:t>
            </a:fld>
            <a:endParaRPr lang="en-IN"/>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9953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6D407A-B796-4750-95F3-8B8C48F2B0F0}" type="datetimeFigureOut">
              <a:rPr lang="en-IN" smtClean="0"/>
              <a:t>19-08-2023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58C6B1-3AD0-4FA7-8D0C-A8852B6DA897}" type="slidenum">
              <a:rPr lang="en-IN" smtClean="0"/>
              <a:t>‹#›</a:t>
            </a:fld>
            <a:endParaRPr lang="en-IN"/>
          </a:p>
        </p:txBody>
      </p:sp>
    </p:spTree>
    <p:extLst>
      <p:ext uri="{BB962C8B-B14F-4D97-AF65-F5344CB8AC3E}">
        <p14:creationId xmlns:p14="http://schemas.microsoft.com/office/powerpoint/2010/main" val="3249999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6D407A-B796-4750-95F3-8B8C48F2B0F0}" type="datetimeFigureOut">
              <a:rPr lang="en-IN" smtClean="0"/>
              <a:t>19-08-2023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58C6B1-3AD0-4FA7-8D0C-A8852B6DA897}" type="slidenum">
              <a:rPr lang="en-IN" smtClean="0"/>
              <a:t>‹#›</a:t>
            </a:fld>
            <a:endParaRPr lang="en-IN"/>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4160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6D407A-B796-4750-95F3-8B8C48F2B0F0}" type="datetimeFigureOut">
              <a:rPr lang="en-IN" smtClean="0"/>
              <a:t>19-08-2023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58C6B1-3AD0-4FA7-8D0C-A8852B6DA897}" type="slidenum">
              <a:rPr lang="en-IN" smtClean="0"/>
              <a:t>‹#›</a:t>
            </a:fld>
            <a:endParaRPr lang="en-IN"/>
          </a:p>
        </p:txBody>
      </p:sp>
    </p:spTree>
    <p:extLst>
      <p:ext uri="{BB962C8B-B14F-4D97-AF65-F5344CB8AC3E}">
        <p14:creationId xmlns:p14="http://schemas.microsoft.com/office/powerpoint/2010/main" val="1593440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6D407A-B796-4750-95F3-8B8C48F2B0F0}" type="datetimeFigureOut">
              <a:rPr lang="en-IN" smtClean="0"/>
              <a:t>19-08-2023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58C6B1-3AD0-4FA7-8D0C-A8852B6DA897}" type="slidenum">
              <a:rPr lang="en-IN" smtClean="0"/>
              <a:t>‹#›</a:t>
            </a:fld>
            <a:endParaRPr lang="en-IN"/>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07415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6D407A-B796-4750-95F3-8B8C48F2B0F0}" type="datetimeFigureOut">
              <a:rPr lang="en-IN" smtClean="0"/>
              <a:t>19-08-2023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258C6B1-3AD0-4FA7-8D0C-A8852B6DA897}" type="slidenum">
              <a:rPr lang="en-IN" smtClean="0"/>
              <a:t>‹#›</a:t>
            </a:fld>
            <a:endParaRPr lang="en-IN"/>
          </a:p>
        </p:txBody>
      </p:sp>
    </p:spTree>
    <p:extLst>
      <p:ext uri="{BB962C8B-B14F-4D97-AF65-F5344CB8AC3E}">
        <p14:creationId xmlns:p14="http://schemas.microsoft.com/office/powerpoint/2010/main" val="1054884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6D407A-B796-4750-95F3-8B8C48F2B0F0}" type="datetimeFigureOut">
              <a:rPr lang="en-IN" smtClean="0"/>
              <a:t>19-08-2023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258C6B1-3AD0-4FA7-8D0C-A8852B6DA897}" type="slidenum">
              <a:rPr lang="en-IN" smtClean="0"/>
              <a:t>‹#›</a:t>
            </a:fld>
            <a:endParaRPr lang="en-IN"/>
          </a:p>
        </p:txBody>
      </p:sp>
    </p:spTree>
    <p:extLst>
      <p:ext uri="{BB962C8B-B14F-4D97-AF65-F5344CB8AC3E}">
        <p14:creationId xmlns:p14="http://schemas.microsoft.com/office/powerpoint/2010/main" val="689177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6D407A-B796-4750-95F3-8B8C48F2B0F0}" type="datetimeFigureOut">
              <a:rPr lang="en-IN" smtClean="0"/>
              <a:t>19-08-2023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258C6B1-3AD0-4FA7-8D0C-A8852B6DA897}" type="slidenum">
              <a:rPr lang="en-IN" smtClean="0"/>
              <a:t>‹#›</a:t>
            </a:fld>
            <a:endParaRPr lang="en-IN"/>
          </a:p>
        </p:txBody>
      </p:sp>
    </p:spTree>
    <p:extLst>
      <p:ext uri="{BB962C8B-B14F-4D97-AF65-F5344CB8AC3E}">
        <p14:creationId xmlns:p14="http://schemas.microsoft.com/office/powerpoint/2010/main" val="2205247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6D407A-B796-4750-95F3-8B8C48F2B0F0}" type="datetimeFigureOut">
              <a:rPr lang="en-IN" smtClean="0"/>
              <a:t>19-08-2023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258C6B1-3AD0-4FA7-8D0C-A8852B6DA897}" type="slidenum">
              <a:rPr lang="en-IN" smtClean="0"/>
              <a:t>‹#›</a:t>
            </a:fld>
            <a:endParaRPr lang="en-IN"/>
          </a:p>
        </p:txBody>
      </p:sp>
    </p:spTree>
    <p:extLst>
      <p:ext uri="{BB962C8B-B14F-4D97-AF65-F5344CB8AC3E}">
        <p14:creationId xmlns:p14="http://schemas.microsoft.com/office/powerpoint/2010/main" val="1394187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6D407A-B796-4750-95F3-8B8C48F2B0F0}" type="datetimeFigureOut">
              <a:rPr lang="en-IN" smtClean="0"/>
              <a:t>19-08-2023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258C6B1-3AD0-4FA7-8D0C-A8852B6DA897}" type="slidenum">
              <a:rPr lang="en-IN" smtClean="0"/>
              <a:t>‹#›</a:t>
            </a:fld>
            <a:endParaRPr lang="en-IN"/>
          </a:p>
        </p:txBody>
      </p:sp>
    </p:spTree>
    <p:extLst>
      <p:ext uri="{BB962C8B-B14F-4D97-AF65-F5344CB8AC3E}">
        <p14:creationId xmlns:p14="http://schemas.microsoft.com/office/powerpoint/2010/main" val="2821843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6D407A-B796-4750-95F3-8B8C48F2B0F0}" type="datetimeFigureOut">
              <a:rPr lang="en-IN" smtClean="0"/>
              <a:t>19-08-2023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258C6B1-3AD0-4FA7-8D0C-A8852B6DA897}"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5126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96D407A-B796-4750-95F3-8B8C48F2B0F0}" type="datetimeFigureOut">
              <a:rPr lang="en-IN" smtClean="0"/>
              <a:t>19-08-2023</a:t>
            </a:fld>
            <a:endParaRPr lang="en-IN"/>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IN"/>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258C6B1-3AD0-4FA7-8D0C-A8852B6DA897}" type="slidenum">
              <a:rPr lang="en-IN" smtClean="0"/>
              <a:t>‹#›</a:t>
            </a:fld>
            <a:endParaRPr lang="en-IN"/>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3970697"/>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DD2D5-D325-3282-2238-517E1835A074}"/>
              </a:ext>
            </a:extLst>
          </p:cNvPr>
          <p:cNvSpPr>
            <a:spLocks noGrp="1"/>
          </p:cNvSpPr>
          <p:nvPr>
            <p:ph type="ctrTitle"/>
          </p:nvPr>
        </p:nvSpPr>
        <p:spPr>
          <a:xfrm>
            <a:off x="457200" y="4960137"/>
            <a:ext cx="6604238" cy="1463040"/>
          </a:xfrm>
        </p:spPr>
        <p:txBody>
          <a:bodyPr/>
          <a:lstStyle/>
          <a:p>
            <a:endParaRPr lang="en-IN" dirty="0"/>
          </a:p>
        </p:txBody>
      </p:sp>
      <p:sp>
        <p:nvSpPr>
          <p:cNvPr id="3" name="Subtitle 2">
            <a:extLst>
              <a:ext uri="{FF2B5EF4-FFF2-40B4-BE49-F238E27FC236}">
                <a16:creationId xmlns:a16="http://schemas.microsoft.com/office/drawing/2014/main" id="{021B816B-3830-9422-822D-65EEC6A6442C}"/>
              </a:ext>
            </a:extLst>
          </p:cNvPr>
          <p:cNvSpPr>
            <a:spLocks noGrp="1"/>
          </p:cNvSpPr>
          <p:nvPr>
            <p:ph type="subTitle" idx="1"/>
          </p:nvPr>
        </p:nvSpPr>
        <p:spPr/>
        <p:txBody>
          <a:bodyPr/>
          <a:lstStyle/>
          <a:p>
            <a:endParaRPr lang="en-IN"/>
          </a:p>
        </p:txBody>
      </p:sp>
      <p:pic>
        <p:nvPicPr>
          <p:cNvPr id="4" name="Picture 2" descr="Top 10 - Types of Working Capital | WikiFinancepedia">
            <a:extLst>
              <a:ext uri="{FF2B5EF4-FFF2-40B4-BE49-F238E27FC236}">
                <a16:creationId xmlns:a16="http://schemas.microsoft.com/office/drawing/2014/main" id="{789C50AB-D725-6C5C-03CF-D3A7F538EB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68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9721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5F738-241B-A35E-D2CE-A74B50EC19B6}"/>
              </a:ext>
            </a:extLst>
          </p:cNvPr>
          <p:cNvSpPr>
            <a:spLocks noGrp="1"/>
          </p:cNvSpPr>
          <p:nvPr>
            <p:ph type="title"/>
          </p:nvPr>
        </p:nvSpPr>
        <p:spPr/>
        <p:txBody>
          <a:bodyPr>
            <a:normAutofit/>
          </a:bodyPr>
          <a:lstStyle/>
          <a:p>
            <a:r>
              <a:rPr lang="en-US" sz="5400" b="1" dirty="0">
                <a:effectLst/>
                <a:latin typeface="Times New Roman" panose="02020603050405020304" pitchFamily="18" charset="0"/>
                <a:ea typeface="Times New Roman" panose="02020603050405020304" pitchFamily="18" charset="0"/>
                <a:cs typeface="Times New Roman" panose="02020603050405020304" pitchFamily="18" charset="0"/>
              </a:rPr>
              <a:t>Types of Working Capital </a:t>
            </a:r>
            <a:endParaRPr lang="en-IN" dirty="0"/>
          </a:p>
        </p:txBody>
      </p:sp>
      <p:sp>
        <p:nvSpPr>
          <p:cNvPr id="3" name="Content Placeholder 2">
            <a:extLst>
              <a:ext uri="{FF2B5EF4-FFF2-40B4-BE49-F238E27FC236}">
                <a16:creationId xmlns:a16="http://schemas.microsoft.com/office/drawing/2014/main" id="{80C114BE-86BD-AC6E-52A9-96F1F6996875}"/>
              </a:ext>
            </a:extLst>
          </p:cNvPr>
          <p:cNvSpPr>
            <a:spLocks noGrp="1"/>
          </p:cNvSpPr>
          <p:nvPr>
            <p:ph idx="1"/>
          </p:nvPr>
        </p:nvSpPr>
        <p:spPr/>
        <p:txBody>
          <a:bodyPr>
            <a:normAutofit/>
          </a:bodyPr>
          <a:lstStyle/>
          <a:p>
            <a:pPr algn="just">
              <a:lnSpc>
                <a:spcPct val="107000"/>
              </a:lnSpc>
              <a:spcAft>
                <a:spcPts val="80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According to the needs of business, the working capital may be classified into following two basis: </a:t>
            </a:r>
            <a:endParaRPr lang="en-IN"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1) On the basis of periodicity </a:t>
            </a:r>
            <a:endParaRPr lang="en-IN"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2) On the basis of concept </a:t>
            </a:r>
            <a:endParaRPr lang="en-IN"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1709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32D6C-82D5-50F5-C9DA-F46482972A1E}"/>
              </a:ext>
            </a:extLst>
          </p:cNvPr>
          <p:cNvSpPr>
            <a:spLocks noGrp="1"/>
          </p:cNvSpPr>
          <p:nvPr>
            <p:ph type="title"/>
          </p:nvPr>
        </p:nvSpPr>
        <p:spPr/>
        <p:txBody>
          <a:bodyPr>
            <a:normAutofit/>
          </a:bodyPr>
          <a:lstStyle/>
          <a:p>
            <a:pPr algn="just"/>
            <a:r>
              <a:rPr lang="en-US" sz="5400" b="1" u="sng" dirty="0">
                <a:effectLst/>
                <a:latin typeface="Algerian" panose="04020705040A02060702" pitchFamily="82" charset="0"/>
                <a:ea typeface="Times New Roman" panose="02020603050405020304" pitchFamily="18" charset="0"/>
              </a:rPr>
              <a:t>On the basis of periodicity: </a:t>
            </a:r>
            <a:endParaRPr lang="en-IN" dirty="0"/>
          </a:p>
        </p:txBody>
      </p:sp>
      <p:sp>
        <p:nvSpPr>
          <p:cNvPr id="3" name="Content Placeholder 2">
            <a:extLst>
              <a:ext uri="{FF2B5EF4-FFF2-40B4-BE49-F238E27FC236}">
                <a16:creationId xmlns:a16="http://schemas.microsoft.com/office/drawing/2014/main" id="{432BBD97-B6A4-924B-1722-CB01F98EA674}"/>
              </a:ext>
            </a:extLst>
          </p:cNvPr>
          <p:cNvSpPr>
            <a:spLocks noGrp="1"/>
          </p:cNvSpPr>
          <p:nvPr>
            <p:ph idx="1"/>
          </p:nvPr>
        </p:nvSpPr>
        <p:spPr/>
        <p:txBody>
          <a:bodyPr>
            <a:normAutofit/>
          </a:bodyPr>
          <a:lstStyle/>
          <a:p>
            <a:pPr algn="just">
              <a:lnSpc>
                <a:spcPct val="107000"/>
              </a:lnSpc>
              <a:spcAft>
                <a:spcPts val="800"/>
              </a:spcAft>
            </a:pPr>
            <a:r>
              <a:rPr lang="en-US" sz="2000" dirty="0">
                <a:effectLst/>
                <a:latin typeface="Times New Roman" panose="02020603050405020304" pitchFamily="18" charset="0"/>
                <a:ea typeface="Times New Roman" panose="02020603050405020304" pitchFamily="18" charset="0"/>
              </a:rPr>
              <a:t>The requirements of working capital are continuous. More working capital is required in a particular season or the peck period of business activity. On the basis of periodicity working capital can be divided under two categories as under:</a:t>
            </a:r>
            <a:endParaRPr lang="en-IN" sz="2000" dirty="0">
              <a:effectLst/>
              <a:latin typeface="Calibri" panose="020F0502020204030204" pitchFamily="34" charset="0"/>
              <a:ea typeface="Calibri" panose="020F0502020204030204" pitchFamily="34" charset="0"/>
            </a:endParaRPr>
          </a:p>
          <a:p>
            <a:pPr algn="just">
              <a:lnSpc>
                <a:spcPct val="107000"/>
              </a:lnSpc>
              <a:spcAft>
                <a:spcPts val="800"/>
              </a:spcAft>
            </a:pPr>
            <a:r>
              <a:rPr lang="en-US" sz="2000" b="1" dirty="0">
                <a:effectLst/>
                <a:latin typeface="Times New Roman" panose="02020603050405020304" pitchFamily="18" charset="0"/>
                <a:ea typeface="Times New Roman" panose="02020603050405020304" pitchFamily="18" charset="0"/>
              </a:rPr>
              <a:t>A. Permanent working capital </a:t>
            </a:r>
            <a:endParaRPr lang="en-IN" sz="2000" dirty="0">
              <a:effectLst/>
              <a:latin typeface="Calibri" panose="020F0502020204030204" pitchFamily="34" charset="0"/>
              <a:ea typeface="Calibri" panose="020F0502020204030204" pitchFamily="34" charset="0"/>
            </a:endParaRPr>
          </a:p>
          <a:p>
            <a:pPr algn="just">
              <a:lnSpc>
                <a:spcPct val="107000"/>
              </a:lnSpc>
              <a:spcAft>
                <a:spcPts val="800"/>
              </a:spcAft>
            </a:pPr>
            <a:r>
              <a:rPr lang="en-US" sz="2000" b="1" dirty="0">
                <a:effectLst/>
                <a:latin typeface="Times New Roman" panose="02020603050405020304" pitchFamily="18" charset="0"/>
                <a:ea typeface="Times New Roman" panose="02020603050405020304" pitchFamily="18" charset="0"/>
              </a:rPr>
              <a:t>B. Variable working capital </a:t>
            </a:r>
            <a:endParaRPr lang="en-IN" sz="2000" dirty="0">
              <a:effectLst/>
              <a:latin typeface="Calibri" panose="020F0502020204030204" pitchFamily="34" charset="0"/>
              <a:ea typeface="Calibri" panose="020F0502020204030204" pitchFamily="34" charset="0"/>
            </a:endParaRPr>
          </a:p>
          <a:p>
            <a:endParaRPr lang="en-IN" sz="2000" dirty="0"/>
          </a:p>
        </p:txBody>
      </p:sp>
    </p:spTree>
    <p:extLst>
      <p:ext uri="{BB962C8B-B14F-4D97-AF65-F5344CB8AC3E}">
        <p14:creationId xmlns:p14="http://schemas.microsoft.com/office/powerpoint/2010/main" val="85485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7D516-F06E-849C-C43A-A72CBD06759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EBFAC69-482D-3FB8-189F-775EE5D106F3}"/>
              </a:ext>
            </a:extLst>
          </p:cNvPr>
          <p:cNvSpPr>
            <a:spLocks noGrp="1"/>
          </p:cNvSpPr>
          <p:nvPr>
            <p:ph idx="1"/>
          </p:nvPr>
        </p:nvSpPr>
        <p:spPr/>
        <p:txBody>
          <a:bodyPr>
            <a:normAutofit lnSpcReduction="10000"/>
          </a:bodyPr>
          <a:lstStyle/>
          <a:p>
            <a:pPr algn="just">
              <a:lnSpc>
                <a:spcPct val="107000"/>
              </a:lnSpc>
              <a:spcAft>
                <a:spcPts val="800"/>
              </a:spcAft>
            </a:pPr>
            <a:r>
              <a:rPr lang="en-US" sz="2400" b="1" dirty="0">
                <a:effectLst/>
                <a:latin typeface="Times New Roman" panose="02020603050405020304" pitchFamily="18" charset="0"/>
                <a:ea typeface="Times New Roman" panose="02020603050405020304" pitchFamily="18" charset="0"/>
              </a:rPr>
              <a:t>(a) Permanent working capital</a:t>
            </a:r>
            <a:r>
              <a:rPr lang="en-US" sz="2400" dirty="0">
                <a:effectLst/>
                <a:latin typeface="Times New Roman" panose="02020603050405020304" pitchFamily="18" charset="0"/>
                <a:ea typeface="Times New Roman" panose="02020603050405020304" pitchFamily="18" charset="0"/>
              </a:rPr>
              <a:t>: This type of working capital is known as Fixed Working Capital. Permanent working capital means the part of working capital which is permanently locked up in the current assets to carry out the business smoothly. The minimum amount of current assets which is required to conduct the business smoothly during the year is called Permanent working capital.</a:t>
            </a:r>
            <a:endParaRPr lang="en-IN" sz="2400" dirty="0">
              <a:effectLst/>
              <a:latin typeface="Calibri" panose="020F0502020204030204" pitchFamily="34" charset="0"/>
              <a:ea typeface="Calibri" panose="020F0502020204030204" pitchFamily="34" charset="0"/>
            </a:endParaRPr>
          </a:p>
          <a:p>
            <a:pPr algn="just">
              <a:lnSpc>
                <a:spcPct val="107000"/>
              </a:lnSpc>
              <a:spcAft>
                <a:spcPts val="800"/>
              </a:spcAft>
            </a:pPr>
            <a:r>
              <a:rPr lang="en-US" sz="2400" b="1" dirty="0">
                <a:effectLst/>
                <a:latin typeface="Times New Roman" panose="02020603050405020304" pitchFamily="18" charset="0"/>
                <a:ea typeface="Times New Roman" panose="02020603050405020304" pitchFamily="18" charset="0"/>
              </a:rPr>
              <a:t>(b) Variable or Temporary Working Capital</a:t>
            </a:r>
            <a:r>
              <a:rPr lang="en-US" sz="2400" dirty="0">
                <a:effectLst/>
                <a:latin typeface="Times New Roman" panose="02020603050405020304" pitchFamily="18" charset="0"/>
                <a:ea typeface="Times New Roman" panose="02020603050405020304" pitchFamily="18" charset="0"/>
              </a:rPr>
              <a:t>: The term variable working capital refers that the level of working capital is temporary and fluctuating. Variable working capital may change from one assets to another and changes with the increase or decrease in the volume of business. </a:t>
            </a:r>
            <a:endParaRPr lang="en-IN" sz="2400" dirty="0">
              <a:effectLst/>
              <a:latin typeface="Calibri" panose="020F0502020204030204" pitchFamily="34" charset="0"/>
              <a:ea typeface="Calibri" panose="020F0502020204030204" pitchFamily="34" charset="0"/>
            </a:endParaRPr>
          </a:p>
          <a:p>
            <a:endParaRPr lang="en-IN" dirty="0"/>
          </a:p>
        </p:txBody>
      </p:sp>
    </p:spTree>
    <p:extLst>
      <p:ext uri="{BB962C8B-B14F-4D97-AF65-F5344CB8AC3E}">
        <p14:creationId xmlns:p14="http://schemas.microsoft.com/office/powerpoint/2010/main" val="3274653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579FE-91A8-9B96-390E-3FA7E181659A}"/>
              </a:ext>
            </a:extLst>
          </p:cNvPr>
          <p:cNvSpPr>
            <a:spLocks noGrp="1"/>
          </p:cNvSpPr>
          <p:nvPr>
            <p:ph type="title"/>
          </p:nvPr>
        </p:nvSpPr>
        <p:spPr/>
        <p:txBody>
          <a:bodyPr/>
          <a:lstStyle/>
          <a:p>
            <a:r>
              <a:rPr lang="en-US" sz="5400" b="1" u="sng" dirty="0">
                <a:effectLst/>
                <a:latin typeface="Algerian" panose="04020705040A02060702" pitchFamily="82" charset="0"/>
                <a:ea typeface="Times New Roman" panose="02020603050405020304" pitchFamily="18" charset="0"/>
              </a:rPr>
              <a:t>On the basis of concept</a:t>
            </a:r>
            <a:r>
              <a:rPr lang="en-US" sz="5400" dirty="0">
                <a:effectLst/>
                <a:latin typeface="Algerian" panose="04020705040A02060702" pitchFamily="82" charset="0"/>
                <a:ea typeface="Times New Roman" panose="02020603050405020304" pitchFamily="18" charset="0"/>
              </a:rPr>
              <a:t>: </a:t>
            </a:r>
            <a:endParaRPr lang="en-IN" dirty="0"/>
          </a:p>
        </p:txBody>
      </p:sp>
      <p:sp>
        <p:nvSpPr>
          <p:cNvPr id="3" name="Content Placeholder 2">
            <a:extLst>
              <a:ext uri="{FF2B5EF4-FFF2-40B4-BE49-F238E27FC236}">
                <a16:creationId xmlns:a16="http://schemas.microsoft.com/office/drawing/2014/main" id="{389B4E95-47FF-CB5C-576B-7FBE52D3BD01}"/>
              </a:ext>
            </a:extLst>
          </p:cNvPr>
          <p:cNvSpPr>
            <a:spLocks noGrp="1"/>
          </p:cNvSpPr>
          <p:nvPr>
            <p:ph idx="1"/>
          </p:nvPr>
        </p:nvSpPr>
        <p:spPr/>
        <p:txBody>
          <a:bodyPr>
            <a:normAutofit/>
          </a:bodyPr>
          <a:lstStyle/>
          <a:p>
            <a:pPr algn="just">
              <a:lnSpc>
                <a:spcPct val="107000"/>
              </a:lnSpc>
              <a:spcAft>
                <a:spcPts val="800"/>
              </a:spcAft>
            </a:pPr>
            <a:r>
              <a:rPr lang="en-US" sz="2000" dirty="0">
                <a:effectLst/>
                <a:latin typeface="Times New Roman" panose="02020603050405020304" pitchFamily="18" charset="0"/>
                <a:ea typeface="Times New Roman" panose="02020603050405020304" pitchFamily="18" charset="0"/>
              </a:rPr>
              <a:t>On the basis of concept working capital is divided into two categories as under:</a:t>
            </a:r>
            <a:endParaRPr lang="en-IN" sz="2000" dirty="0">
              <a:effectLst/>
              <a:latin typeface="Calibri" panose="020F0502020204030204" pitchFamily="34" charset="0"/>
              <a:ea typeface="Calibri" panose="020F0502020204030204" pitchFamily="34" charset="0"/>
            </a:endParaRPr>
          </a:p>
          <a:p>
            <a:pPr algn="just">
              <a:lnSpc>
                <a:spcPct val="107000"/>
              </a:lnSpc>
              <a:spcAft>
                <a:spcPts val="800"/>
              </a:spcAft>
            </a:pPr>
            <a:r>
              <a:rPr lang="en-US" sz="2000" b="1" dirty="0">
                <a:effectLst/>
                <a:latin typeface="Times New Roman" panose="02020603050405020304" pitchFamily="18" charset="0"/>
                <a:ea typeface="Times New Roman" panose="02020603050405020304" pitchFamily="18" charset="0"/>
              </a:rPr>
              <a:t>A. Gross Working Capital </a:t>
            </a:r>
            <a:endParaRPr lang="en-IN" sz="2000" dirty="0">
              <a:effectLst/>
              <a:latin typeface="Calibri" panose="020F0502020204030204" pitchFamily="34" charset="0"/>
              <a:ea typeface="Calibri" panose="020F0502020204030204" pitchFamily="34" charset="0"/>
            </a:endParaRPr>
          </a:p>
          <a:p>
            <a:pPr algn="just">
              <a:lnSpc>
                <a:spcPct val="107000"/>
              </a:lnSpc>
              <a:spcAft>
                <a:spcPts val="800"/>
              </a:spcAft>
            </a:pPr>
            <a:r>
              <a:rPr lang="en-US" sz="2000" b="1" dirty="0">
                <a:effectLst/>
                <a:latin typeface="Times New Roman" panose="02020603050405020304" pitchFamily="18" charset="0"/>
                <a:ea typeface="Times New Roman" panose="02020603050405020304" pitchFamily="18" charset="0"/>
              </a:rPr>
              <a:t>B. Net Working Capital</a:t>
            </a:r>
            <a:endParaRPr lang="en-IN" sz="2000" dirty="0">
              <a:effectLst/>
              <a:latin typeface="Calibri" panose="020F0502020204030204" pitchFamily="34" charset="0"/>
              <a:ea typeface="Calibri" panose="020F0502020204030204" pitchFamily="34" charset="0"/>
            </a:endParaRPr>
          </a:p>
          <a:p>
            <a:endParaRPr lang="en-IN" sz="2000" dirty="0"/>
          </a:p>
        </p:txBody>
      </p:sp>
    </p:spTree>
    <p:extLst>
      <p:ext uri="{BB962C8B-B14F-4D97-AF65-F5344CB8AC3E}">
        <p14:creationId xmlns:p14="http://schemas.microsoft.com/office/powerpoint/2010/main" val="41903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7561F-FDC3-75EC-DB5E-E3B352E6E579}"/>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F4B3628D-37CC-345B-A12E-FBD59E53C2C7}"/>
              </a:ext>
            </a:extLst>
          </p:cNvPr>
          <p:cNvSpPr>
            <a:spLocks noGrp="1"/>
          </p:cNvSpPr>
          <p:nvPr>
            <p:ph idx="1"/>
          </p:nvPr>
        </p:nvSpPr>
        <p:spPr/>
        <p:txBody>
          <a:bodyPr>
            <a:normAutofit/>
          </a:bodyPr>
          <a:lstStyle/>
          <a:p>
            <a:pPr algn="just">
              <a:lnSpc>
                <a:spcPct val="107000"/>
              </a:lnSpc>
              <a:spcAft>
                <a:spcPts val="800"/>
              </a:spcAft>
            </a:pPr>
            <a:r>
              <a:rPr lang="en-US" sz="2000" b="1" dirty="0">
                <a:effectLst/>
                <a:latin typeface="Times New Roman" panose="02020603050405020304" pitchFamily="18" charset="0"/>
                <a:ea typeface="Times New Roman" panose="02020603050405020304" pitchFamily="18" charset="0"/>
              </a:rPr>
              <a:t>(a) Gross Working Capital -</a:t>
            </a:r>
            <a:r>
              <a:rPr lang="en-US" sz="2000" dirty="0">
                <a:effectLst/>
                <a:latin typeface="Times New Roman" panose="02020603050405020304" pitchFamily="18" charset="0"/>
                <a:ea typeface="Times New Roman" panose="02020603050405020304" pitchFamily="18" charset="0"/>
              </a:rPr>
              <a:t>Gross working capital refers to total investment in current assets. The current assets employed in business give the idea about the utilization of working capital and idea about the economic position of the company. Gross working capital concepts is popular and acceptable concept in the field of finance. </a:t>
            </a:r>
            <a:endParaRPr lang="en-IN" sz="2000" dirty="0">
              <a:effectLst/>
              <a:latin typeface="Calibri" panose="020F0502020204030204" pitchFamily="34" charset="0"/>
              <a:ea typeface="Calibri" panose="020F0502020204030204" pitchFamily="34" charset="0"/>
            </a:endParaRPr>
          </a:p>
          <a:p>
            <a:pPr algn="just">
              <a:lnSpc>
                <a:spcPct val="107000"/>
              </a:lnSpc>
              <a:spcAft>
                <a:spcPts val="800"/>
              </a:spcAft>
            </a:pPr>
            <a:r>
              <a:rPr lang="en-US" sz="2000" b="1" dirty="0">
                <a:effectLst/>
                <a:latin typeface="Times New Roman" panose="02020603050405020304" pitchFamily="18" charset="0"/>
                <a:ea typeface="Times New Roman" panose="02020603050405020304" pitchFamily="18" charset="0"/>
              </a:rPr>
              <a:t>(b) Net Working Capital-</a:t>
            </a:r>
            <a:r>
              <a:rPr lang="en-US" sz="2000" dirty="0">
                <a:effectLst/>
                <a:latin typeface="Times New Roman" panose="02020603050405020304" pitchFamily="18" charset="0"/>
                <a:ea typeface="Times New Roman" panose="02020603050405020304" pitchFamily="18" charset="0"/>
              </a:rPr>
              <a:t>Net working capital means current assets minus current liabilities. The difference between current assets and current liabilities is called the net working capital. If the net working capital is positive, business is able to meet its current liabilities. Net working capital concept provides the measurement for determining the creditworthiness of company. </a:t>
            </a:r>
            <a:endParaRPr lang="en-IN" sz="2000" dirty="0">
              <a:effectLst/>
              <a:latin typeface="Calibri" panose="020F0502020204030204" pitchFamily="34" charset="0"/>
              <a:ea typeface="Calibri" panose="020F0502020204030204" pitchFamily="34" charset="0"/>
            </a:endParaRPr>
          </a:p>
          <a:p>
            <a:pPr algn="just">
              <a:lnSpc>
                <a:spcPct val="107000"/>
              </a:lnSpc>
              <a:spcAft>
                <a:spcPts val="800"/>
              </a:spcAft>
            </a:pPr>
            <a:endParaRPr lang="en-IN" sz="2000" dirty="0">
              <a:effectLst/>
              <a:latin typeface="Calibri" panose="020F0502020204030204" pitchFamily="34" charset="0"/>
              <a:ea typeface="Calibri" panose="020F0502020204030204" pitchFamily="34" charset="0"/>
            </a:endParaRPr>
          </a:p>
          <a:p>
            <a:endParaRPr lang="en-IN" sz="2000" dirty="0"/>
          </a:p>
        </p:txBody>
      </p:sp>
    </p:spTree>
    <p:extLst>
      <p:ext uri="{BB962C8B-B14F-4D97-AF65-F5344CB8AC3E}">
        <p14:creationId xmlns:p14="http://schemas.microsoft.com/office/powerpoint/2010/main" val="7522556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8</TotalTime>
  <Words>359</Words>
  <Application>Microsoft Office PowerPoint</Application>
  <PresentationFormat>Widescreen</PresentationFormat>
  <Paragraphs>16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Algerian</vt:lpstr>
      <vt:lpstr>Calibri</vt:lpstr>
      <vt:lpstr>Times New Roman</vt:lpstr>
      <vt:lpstr>Tw Cen MT</vt:lpstr>
      <vt:lpstr>Tw Cen MT Condensed</vt:lpstr>
      <vt:lpstr>Wingdings 3</vt:lpstr>
      <vt:lpstr>Integral</vt:lpstr>
      <vt:lpstr>PowerPoint Presentation</vt:lpstr>
      <vt:lpstr>Types of Working Capital </vt:lpstr>
      <vt:lpstr>On the basis of periodicity: </vt:lpstr>
      <vt:lpstr>PowerPoint Presentation</vt:lpstr>
      <vt:lpstr>On the basis of concept: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Shailee Upadhayay</dc:creator>
  <cp:lastModifiedBy>Ananya Priya</cp:lastModifiedBy>
  <cp:revision>2</cp:revision>
  <dcterms:created xsi:type="dcterms:W3CDTF">2023-03-29T06:48:21Z</dcterms:created>
  <dcterms:modified xsi:type="dcterms:W3CDTF">2023-08-19T12:38:33Z</dcterms:modified>
</cp:coreProperties>
</file>